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67" r:id="rId2"/>
    <p:sldId id="266" r:id="rId3"/>
    <p:sldId id="272" r:id="rId4"/>
    <p:sldId id="341" r:id="rId5"/>
    <p:sldId id="273" r:id="rId6"/>
    <p:sldId id="342" r:id="rId7"/>
    <p:sldId id="275" r:id="rId8"/>
    <p:sldId id="276" r:id="rId9"/>
    <p:sldId id="343" r:id="rId10"/>
    <p:sldId id="340" r:id="rId11"/>
    <p:sldId id="277" r:id="rId12"/>
    <p:sldId id="270" r:id="rId13"/>
    <p:sldId id="271" r:id="rId14"/>
    <p:sldId id="283" r:id="rId15"/>
    <p:sldId id="282" r:id="rId16"/>
    <p:sldId id="298" r:id="rId17"/>
    <p:sldId id="345" r:id="rId18"/>
    <p:sldId id="303" r:id="rId19"/>
    <p:sldId id="304" r:id="rId20"/>
    <p:sldId id="355" r:id="rId21"/>
    <p:sldId id="349" r:id="rId22"/>
    <p:sldId id="347" r:id="rId23"/>
    <p:sldId id="332" r:id="rId24"/>
    <p:sldId id="334" r:id="rId25"/>
    <p:sldId id="307" r:id="rId26"/>
    <p:sldId id="314" r:id="rId27"/>
    <p:sldId id="278" r:id="rId28"/>
    <p:sldId id="337" r:id="rId29"/>
    <p:sldId id="353" r:id="rId30"/>
    <p:sldId id="269" r:id="rId31"/>
    <p:sldId id="354" r:id="rId32"/>
    <p:sldId id="338" r:id="rId33"/>
    <p:sldId id="323" r:id="rId34"/>
    <p:sldId id="324" r:id="rId35"/>
    <p:sldId id="326" r:id="rId36"/>
    <p:sldId id="268" r:id="rId37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15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574B9"/>
    <a:srgbClr val="16A1DC"/>
    <a:srgbClr val="BCBDC1"/>
    <a:srgbClr val="C82128"/>
    <a:srgbClr val="000000"/>
    <a:srgbClr val="2D4E9F"/>
    <a:srgbClr val="EF362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629" autoAdjust="0"/>
  </p:normalViewPr>
  <p:slideViewPr>
    <p:cSldViewPr showGuides="1">
      <p:cViewPr varScale="1">
        <p:scale>
          <a:sx n="86" d="100"/>
          <a:sy n="86" d="100"/>
        </p:scale>
        <p:origin x="-1290" y="-90"/>
      </p:cViewPr>
      <p:guideLst>
        <p:guide orient="horz" pos="2115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3EDF97-3450-46A6-BED2-8243E5E4FCA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93DF12-C9DE-4A2A-8FBB-42199A82CE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431086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B48A2-54A9-4CA0-A706-0A64DE3FCFE3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393064-0745-40E5-B269-67C3D6A59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4004091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39D80-B916-4E6D-8194-0D8D16BD7018}" type="datetime1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1326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34DB9-195A-4F2A-9515-B66C8907C030}" type="datetime1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01135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87255-C31B-4124-8E80-48B7B3705CCD}" type="datetime1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9558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AED16-E133-4A5B-9ED1-20E398826770}" type="datetime1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31254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0D79-B1E4-4DFA-B2F5-7FC222C5C314}" type="datetime1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7616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66E5E-5DCF-4EA0-AE28-D3E14C38A22E}" type="datetime1">
              <a:rPr lang="ru-RU" smtClean="0"/>
              <a:pPr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0195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6405A-E739-46B2-94AC-2ED10581F74E}" type="datetime1">
              <a:rPr lang="ru-RU" smtClean="0"/>
              <a:pPr/>
              <a:t>06.04.2021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88461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5CD07-756F-4412-87D4-A3FA1815B4DB}" type="datetime1">
              <a:rPr lang="ru-RU" smtClean="0"/>
              <a:pPr/>
              <a:t>06.04.2021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2338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9EE2-5D2A-4F5B-ACC0-A935E1371126}" type="datetime1">
              <a:rPr lang="ru-RU" smtClean="0"/>
              <a:pPr/>
              <a:t>06.04.2021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05723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1631E-257A-4E68-A1C2-8FDE876E3749}" type="datetime1">
              <a:rPr lang="ru-RU" smtClean="0"/>
              <a:pPr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67642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6531-E489-4404-B7DF-27491CC8B6DA}" type="datetime1">
              <a:rPr lang="ru-RU" smtClean="0"/>
              <a:pPr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60131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33AFBA-BAE3-4F2E-BA1A-32C026950CF5}" type="datetime1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98259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&#1083;&#1086;&#1090;&#1086;&#1096;&#1080;&#1085;&#1100;&#1077;.&#1088;&#1092;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hyperlink" Target="http://portalkso.ru/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hyperlink" Target="http://portalkso.ru/" TargetMode="External"/><Relationship Id="rId4" Type="http://schemas.openxmlformats.org/officeDocument/2006/relationships/hyperlink" Target="http://&#1083;&#1086;&#1090;&#1086;&#1096;&#1080;&#1085;&#1100;&#1077;.&#1088;&#1092;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776536" y="2060848"/>
            <a:ext cx="8420100" cy="4104456"/>
          </a:xfrm>
        </p:spPr>
        <p:txBody>
          <a:bodyPr anchor="t">
            <a:no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ОТЧЕТ О ДЕЯТЕЛЬНОСТИ КОНТРОЛЬНО-СЧЕТНОЙ ПАЛАТЫ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ГОРОДСКОГО 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ОКРУГА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ЛОТОШИНО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МОСКОВСКОЙ ОБЛАСТИ </a:t>
            </a:r>
            <a:br>
              <a:rPr lang="ru-RU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</a:b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ЗА 2020 ГОД</a:t>
            </a:r>
          </a:p>
        </p:txBody>
      </p:sp>
      <p:pic>
        <p:nvPicPr>
          <p:cNvPr id="8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352114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Пользователь\Downloads\картинки\Новая папка\DL_a010511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852" y="1405466"/>
            <a:ext cx="6264696" cy="328449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856656" y="3789040"/>
            <a:ext cx="7573059" cy="21602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НАИБОЛЬШИЙ ОБЪЕМ НАРУШЕНИЙ ВЫЯВЛЕН В СФЕРЕ ВЕДЕНИЯ БУХГАЛТЕРСКОГО УЧЕТА, СОСТАВЛЕНИЯ И ПРЕДСТАВЛЕНИЯ БУХГАЛТЕРСКОЙ (ФИНАНСОВОЙ) ОТЧЕТНОСТИ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568624" y="264222"/>
            <a:ext cx="6768752" cy="1143000"/>
          </a:xfrm>
        </p:spPr>
        <p:txBody>
          <a:bodyPr anchor="t">
            <a:noAutofit/>
          </a:bodyPr>
          <a:lstStyle/>
          <a:p>
            <a:pPr lvl="0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ИТОГИ ДЕЯТЕЛЬНОСТИ КОНТРОЛЬНО-СЧЕТНОЙ ПАЛАТЫ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в 2020 году</a:t>
            </a:r>
          </a:p>
        </p:txBody>
      </p:sp>
      <p:sp>
        <p:nvSpPr>
          <p:cNvPr id="6" name="Объект 7"/>
          <p:cNvSpPr txBox="1">
            <a:spLocks/>
          </p:cNvSpPr>
          <p:nvPr/>
        </p:nvSpPr>
        <p:spPr>
          <a:xfrm>
            <a:off x="272480" y="3501008"/>
            <a:ext cx="1505372" cy="1757362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5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!</a:t>
            </a:r>
            <a:endParaRPr lang="ru-RU" sz="1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39858" y="3933056"/>
            <a:ext cx="45719" cy="2065061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119296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88504" y="2060848"/>
            <a:ext cx="8937267" cy="43924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БЫЛО ВЫЯВЛЕНО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11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СЛУЧАЕВ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          НЕЭФФЕКТИВНОГО ИСПОЛЬЗОВАНИЯ:</a:t>
            </a:r>
          </a:p>
          <a:p>
            <a:pPr marL="0" indent="0">
              <a:buNone/>
            </a:pPr>
            <a:endParaRPr lang="ru-RU"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Font typeface="Wingdings" pitchFamily="2" charset="2"/>
              <a:buChar char="ü"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СУБСИДИИ НА ВЫПОЛНЕНИЕ </a:t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         МУНИЦИПАЛЬНОГО ЗАДАНИЯ </a:t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                               (в сумме </a:t>
            </a:r>
            <a:r>
              <a:rPr lang="ru-RU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5,6. </a:t>
            </a:r>
            <a:r>
              <a:rPr lang="ru-RU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рублей);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БЮДЖЕТНЫХ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СРЕДСТВ </a:t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      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в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сумме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7,3 млн. рублей);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ИСПОЛЬЗОВАНИЕ ИМУЩЕСТВА</a:t>
            </a:r>
          </a:p>
          <a:p>
            <a:pPr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                    (в сумме 11,9 млн. рублей)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/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</a:b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568624" y="250549"/>
            <a:ext cx="6696744" cy="1354162"/>
          </a:xfrm>
        </p:spPr>
        <p:txBody>
          <a:bodyPr anchor="t">
            <a:noAutofit/>
          </a:bodyPr>
          <a:lstStyle/>
          <a:p>
            <a:pPr lvl="0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ИТОГИ ДЕЯТЕЛЬНОСТИ КОНТРОЛЬНО-СЧЕТНОЙ ПАЛАТЫ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в 2020 году</a:t>
            </a:r>
          </a:p>
        </p:txBody>
      </p:sp>
      <p:pic>
        <p:nvPicPr>
          <p:cNvPr id="11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0437438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7"/>
          <p:cNvSpPr>
            <a:spLocks noGrp="1"/>
          </p:cNvSpPr>
          <p:nvPr>
            <p:ph idx="1"/>
          </p:nvPr>
        </p:nvSpPr>
        <p:spPr>
          <a:xfrm>
            <a:off x="1556406" y="1916261"/>
            <a:ext cx="7573059" cy="15121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ДОЛЖНОСТНЫМ ЛИЦАМ ПРОВЕРЯЕМЫХ ОРГАНОВ И ОРГАНИЗАЦИЙ </a:t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НАПРАВЛЕНО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14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ПРЕДСТАВЛЕНИЙ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93196" y="1988840"/>
            <a:ext cx="45719" cy="1440731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бъект 7"/>
          <p:cNvSpPr txBox="1">
            <a:spLocks/>
          </p:cNvSpPr>
          <p:nvPr/>
        </p:nvSpPr>
        <p:spPr>
          <a:xfrm>
            <a:off x="1563194" y="4000504"/>
            <a:ext cx="7573059" cy="22368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ИЗ КОТОРЫХ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9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ИЛИ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64%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ВЫПОЛНЕНЫ ПОЛНОСТЬЮ,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ПРЕДСТАВЛЕНИЯ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ИСПОЛНЕНО ЧАСТИЧНО И НАХОДИТСЯ НА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КОНТРОЛЕ, ПО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НЕ НАСТУПИЛ СРОК ИСПОЛНЕНИЯ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20758" y="4437111"/>
            <a:ext cx="45719" cy="1728191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38158" y="3643314"/>
            <a:ext cx="8208706" cy="45719"/>
          </a:xfrm>
          <a:prstGeom prst="rect">
            <a:avLst/>
          </a:prstGeom>
          <a:solidFill>
            <a:srgbClr val="BCB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1568624" y="260648"/>
            <a:ext cx="6768752" cy="1354162"/>
          </a:xfrm>
        </p:spPr>
        <p:txBody>
          <a:bodyPr anchor="t">
            <a:noAutofit/>
          </a:bodyPr>
          <a:lstStyle/>
          <a:p>
            <a:pPr lvl="0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ИТОГИ ДЕЯТЕЛЬНОСТИ КОНТРОЛЬНО-СЧЕТНОЙ ПАЛАТЫ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в 2020 году</a:t>
            </a:r>
          </a:p>
        </p:txBody>
      </p:sp>
      <p:pic>
        <p:nvPicPr>
          <p:cNvPr id="11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695214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ownloads\картинки\Новая папка\acea1ac3c7eb01ba570212a6007a12f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144" y="1793580"/>
            <a:ext cx="3656856" cy="24853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7"/>
          <p:cNvSpPr txBox="1">
            <a:spLocks/>
          </p:cNvSpPr>
          <p:nvPr/>
        </p:nvSpPr>
        <p:spPr>
          <a:xfrm>
            <a:off x="429919" y="2276872"/>
            <a:ext cx="9091579" cy="38668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УСТРАНЕНО НАРУШЕНИЙ В ОБЪЕМЕ </a:t>
            </a:r>
            <a:b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33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16 676,2  </a:t>
            </a:r>
            <a:r>
              <a:rPr lang="ru-RU" sz="33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тыс. рублей</a:t>
            </a:r>
          </a:p>
          <a:p>
            <a:pPr marL="0" indent="0">
              <a:buNone/>
            </a:pPr>
            <a:endParaRPr lang="ru-RU" sz="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buNone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                  В ТОМ ЧИСЛЕ:</a:t>
            </a:r>
          </a:p>
          <a:p>
            <a:pPr marL="0" indent="0">
              <a:buNone/>
            </a:pPr>
            <a:endParaRPr lang="ru-RU" sz="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Font typeface="Wingdings" pitchFamily="2" charset="2"/>
              <a:buChar char="ü"/>
            </a:pPr>
            <a:endParaRPr lang="ru-RU" sz="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ПУТЕМ ПРЕДОТВРАЩЕНИЯ ИХ РЕАЛИЗАЦИИ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                        </a:t>
            </a:r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  </a:t>
            </a:r>
            <a:r>
              <a:rPr lang="ru-RU" sz="3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– </a:t>
            </a:r>
            <a:r>
              <a:rPr lang="ru-RU" sz="3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16 676,2 </a:t>
            </a:r>
            <a:r>
              <a:rPr lang="ru-RU" sz="3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тыс. рублей.</a:t>
            </a:r>
          </a:p>
        </p:txBody>
      </p:sp>
      <p:sp>
        <p:nvSpPr>
          <p:cNvPr id="14" name="Объект 7"/>
          <p:cNvSpPr txBox="1">
            <a:spLocks/>
          </p:cNvSpPr>
          <p:nvPr/>
        </p:nvSpPr>
        <p:spPr>
          <a:xfrm>
            <a:off x="2360712" y="2835985"/>
            <a:ext cx="2946555" cy="6909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800" dirty="0">
              <a:latin typeface="+mj-lt"/>
            </a:endParaRPr>
          </a:p>
        </p:txBody>
      </p:sp>
      <p:sp>
        <p:nvSpPr>
          <p:cNvPr id="21" name="Заголовок 1"/>
          <p:cNvSpPr>
            <a:spLocks noGrp="1"/>
          </p:cNvSpPr>
          <p:nvPr>
            <p:ph type="title"/>
          </p:nvPr>
        </p:nvSpPr>
        <p:spPr>
          <a:xfrm>
            <a:off x="1568624" y="243875"/>
            <a:ext cx="6696744" cy="1354162"/>
          </a:xfrm>
        </p:spPr>
        <p:txBody>
          <a:bodyPr anchor="t">
            <a:noAutofit/>
          </a:bodyPr>
          <a:lstStyle/>
          <a:p>
            <a:pPr lvl="0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ИТОГИ ДЕЯТЕЛЬНОСТИ КОНТРОЛЬНО-СЧЕТНОЙ ПАЛАТЫ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в 2020 году</a:t>
            </a:r>
          </a:p>
        </p:txBody>
      </p:sp>
      <p:pic>
        <p:nvPicPr>
          <p:cNvPr id="11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8670760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7"/>
          <p:cNvSpPr>
            <a:spLocks noGrp="1"/>
          </p:cNvSpPr>
          <p:nvPr>
            <p:ph idx="1"/>
          </p:nvPr>
        </p:nvSpPr>
        <p:spPr>
          <a:xfrm>
            <a:off x="967734" y="2204864"/>
            <a:ext cx="8146058" cy="97210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ПРЕДСТАВЛЕНИЯХ ДАНЫ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127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ПРЕДЛОЖЕНИЯ ПО УСТРАНЕНИЮ ВЫЯВЛЕННЫХ НАРУШЕНИЙ</a:t>
            </a:r>
          </a:p>
        </p:txBody>
      </p:sp>
      <p:sp>
        <p:nvSpPr>
          <p:cNvPr id="13" name="Объект 7"/>
          <p:cNvSpPr txBox="1">
            <a:spLocks/>
          </p:cNvSpPr>
          <p:nvPr/>
        </p:nvSpPr>
        <p:spPr>
          <a:xfrm>
            <a:off x="1044282" y="4005064"/>
            <a:ext cx="8006684" cy="1656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ТОМ ЧИСЛЕ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15 </a:t>
            </a:r>
            <a:r>
              <a:rPr lang="ru-RU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ПРЕДЛОЖЕНИЙ ПО ВНЕСЕНИЮ ИЗМЕНЕНИЙ (ПРИНЯТИЮ) НОРМАТИВНЫХ ПРАВОВЫХ АКТОВ ПО СОВЕРШЕНСТВОВАНИЮ БЮДЖЕТНОГО ПРОЦЕССА</a:t>
            </a:r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880053" y="3567931"/>
            <a:ext cx="8321420" cy="45719"/>
          </a:xfrm>
          <a:prstGeom prst="rect">
            <a:avLst/>
          </a:prstGeom>
          <a:solidFill>
            <a:srgbClr val="BCB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568624" y="274638"/>
            <a:ext cx="6768752" cy="135416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ИТОГИ ДЕЯТЕЛЬНОСТИ КОНТРОЛЬНО-СЧЕТНОЙ ПАЛАТЫ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в 2020 году</a:t>
            </a:r>
          </a:p>
        </p:txBody>
      </p:sp>
      <p:pic>
        <p:nvPicPr>
          <p:cNvPr id="11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7823440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916055" y="2204864"/>
            <a:ext cx="8141401" cy="15121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ВНЕСЕНЫ ИЗМЕНЕНИЯ (ПРИНЯТЫ) </a:t>
            </a:r>
            <a:br>
              <a:rPr lang="ru-RU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10</a:t>
            </a:r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НОРМАТИВНЫХ ПРАВОВЫХ АКТА </a:t>
            </a:r>
            <a:br>
              <a:rPr lang="ru-RU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ГОРОДСКОГО  </a:t>
            </a:r>
            <a:r>
              <a:rPr lang="ru-RU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ОКРУГА </a:t>
            </a:r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ЛОТОШИНО</a:t>
            </a:r>
            <a:endParaRPr lang="ru-RU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buNone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568624" y="260648"/>
            <a:ext cx="6745858" cy="1354162"/>
          </a:xfrm>
        </p:spPr>
        <p:txBody>
          <a:bodyPr anchor="t">
            <a:noAutofit/>
          </a:bodyPr>
          <a:lstStyle/>
          <a:p>
            <a:pPr lvl="0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ИТОГИ ДЕЯТЕЛЬНОСТИ КОНТРОЛЬНО-СЧЕТНОЙ ПАЛАТЫ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в 2020 году</a:t>
            </a:r>
          </a:p>
        </p:txBody>
      </p:sp>
      <p:sp>
        <p:nvSpPr>
          <p:cNvPr id="11" name="Объект 7"/>
          <p:cNvSpPr txBox="1">
            <a:spLocks/>
          </p:cNvSpPr>
          <p:nvPr/>
        </p:nvSpPr>
        <p:spPr>
          <a:xfrm>
            <a:off x="424998" y="4077072"/>
            <a:ext cx="1505372" cy="19013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!</a:t>
            </a:r>
            <a:endParaRPr lang="ru-RU" sz="9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49786" y="4221087"/>
            <a:ext cx="62646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ИЗМЕНЕНИЕ (РАЗРАБОТКА) 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НОРМАТИВНЫХ  ПРАВОВЫХ АКТОВ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ОСТАЕТСЯ </a:t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КОНТРОЛЕ!!!</a:t>
            </a:r>
          </a:p>
        </p:txBody>
      </p:sp>
      <p:pic>
        <p:nvPicPr>
          <p:cNvPr id="12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872928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552728" cy="1066130"/>
          </a:xfrm>
        </p:spPr>
        <p:txBody>
          <a:bodyPr anchor="ctr">
            <a:noAutofit/>
          </a:bodyPr>
          <a:lstStyle/>
          <a:p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КОНТРОЛЬНАЯ ДЕЯТЕЛЬНОСТЬ</a:t>
            </a:r>
          </a:p>
        </p:txBody>
      </p:sp>
      <p:sp>
        <p:nvSpPr>
          <p:cNvPr id="6" name="Объект 7"/>
          <p:cNvSpPr txBox="1">
            <a:spLocks/>
          </p:cNvSpPr>
          <p:nvPr/>
        </p:nvSpPr>
        <p:spPr>
          <a:xfrm>
            <a:off x="405908" y="1772816"/>
            <a:ext cx="9105003" cy="4392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" pitchFamily="2" charset="2"/>
              <a:buChar char="v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ПРОВЕДЕНО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6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КОНТРОЛЬНЫХ МЕРОПРИЯТИЯ</a:t>
            </a:r>
          </a:p>
          <a:p>
            <a:pPr marL="0" indent="0" algn="ctr">
              <a:buNone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>
              <a:buFont typeface="Wingdings" pitchFamily="2" charset="2"/>
              <a:buChar char="v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ПРОВЕРЕНО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15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ОБЪЕКТОВ </a:t>
            </a:r>
          </a:p>
          <a:p>
            <a:pPr marL="0" indent="0" algn="ctr"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Font typeface="Wingdings" pitchFamily="2" charset="2"/>
              <a:buChar char="v"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ОБЪЕМ ПРОВЕРЕННЫХ СРЕДСТВ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СОСТАВИЛ  </a:t>
            </a:r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226 511,0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ТЫС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. РУБЛЕЙ</a:t>
            </a:r>
          </a:p>
        </p:txBody>
      </p:sp>
      <p:pic>
        <p:nvPicPr>
          <p:cNvPr id="15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291213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ользователь\Downloads\картинки\zakup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45668">
            <a:off x="4960309" y="3610864"/>
            <a:ext cx="4743232" cy="299966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552728" cy="1066130"/>
          </a:xfrm>
        </p:spPr>
        <p:txBody>
          <a:bodyPr anchor="ctr">
            <a:noAutofit/>
          </a:bodyPr>
          <a:lstStyle/>
          <a:p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КОНТРОЛЬНАЯ ДЕЯТЕЛЬНОСТЬ</a:t>
            </a:r>
          </a:p>
        </p:txBody>
      </p:sp>
      <p:sp>
        <p:nvSpPr>
          <p:cNvPr id="6" name="Объект 7"/>
          <p:cNvSpPr txBox="1">
            <a:spLocks/>
          </p:cNvSpPr>
          <p:nvPr/>
        </p:nvSpPr>
        <p:spPr>
          <a:xfrm>
            <a:off x="344487" y="1571612"/>
            <a:ext cx="9177011" cy="50257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Пять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мероприятий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проведено </a:t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 элементами аудита в сфере закупок.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Установлено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36 нарушений,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из них финансовых нарушений 4 в сумме 1 322,2 тыс.. рублей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>
              <a:spcBef>
                <a:spcPts val="0"/>
              </a:spcBef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При исполнении контрактов -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 на сумму           1 017,9 тыс. рублей; </a:t>
            </a:r>
          </a:p>
          <a:p>
            <a:pPr marL="0">
              <a:spcBef>
                <a:spcPts val="0"/>
              </a:spcBef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части применения обеспечительных мер –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 на сумму 265,5 тыс. рубле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й</a:t>
            </a:r>
          </a:p>
          <a:p>
            <a:pPr marL="0">
              <a:spcBef>
                <a:spcPts val="0"/>
              </a:spcBef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При планировании закупок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–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 на сумму 38,8 тыс. рублей</a:t>
            </a:r>
          </a:p>
          <a:p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5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5633052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646112" y="1988840"/>
            <a:ext cx="8915400" cy="15841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 РЕЗУЛЬТАТАМ КОНТРОЛЬНЫХ МЕРОПРИЯТИЙ НАПРАВЛЕНО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14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ПРЕДСТАВЛЕНИЙ В АДРЕС ПРОВЕРЯЕМЫХ ОРГАНОВ И ОРГАНИЗАЦИЙ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480720" cy="1143000"/>
          </a:xfrm>
        </p:spPr>
        <p:txBody>
          <a:bodyPr anchor="ctr">
            <a:noAutofit/>
          </a:bodyPr>
          <a:lstStyle/>
          <a:p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КОНТРОЛЬНАЯ ДЕЯТЕЛЬНОСТЬ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4488" y="2060848"/>
            <a:ext cx="72008" cy="1296144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78717" y="3933056"/>
            <a:ext cx="8694763" cy="45719"/>
          </a:xfrm>
          <a:prstGeom prst="rect">
            <a:avLst/>
          </a:prstGeom>
          <a:solidFill>
            <a:srgbClr val="BCB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32520" y="4365104"/>
            <a:ext cx="86947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ПРЕДСТАВЛЕНИЯ СОДЕРЖАТ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127 ПРЕДЛОЖЕНИЙ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 ПРЕСЕЧЕНИЮ, ПРЕДУПРЕЖДЕНИЮ И УСТРАНЕНИЮ ВЫЯВЛЕННЫХ НАРУШЕНИЙ </a:t>
            </a:r>
            <a:b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НЕДОСТАТКОВ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44488" y="4509120"/>
            <a:ext cx="72008" cy="1584176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9577267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Users\Пользователь\Downloads\картинки\Новая папка\Check_mark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174" y="5072013"/>
            <a:ext cx="898886" cy="8988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Пользователь\Downloads\картинки\Новая папка\spiral-notepad-spectacles-cup-pen-book-white-background_23-21479417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719" y="3787628"/>
            <a:ext cx="4608512" cy="30697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552728" cy="994122"/>
          </a:xfrm>
        </p:spPr>
        <p:txBody>
          <a:bodyPr anchor="ctr">
            <a:noAutofit/>
          </a:bodyPr>
          <a:lstStyle/>
          <a:p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КОНТРОЛЬНАЯ ДЕЯТЕЛЬНОСТЬ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280592" y="4187628"/>
            <a:ext cx="328270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86</a:t>
            </a:r>
            <a:endParaRPr lang="ru-RU" sz="6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ВЫПОЛНЕНО ПОЛНОСТЬЮ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554835" y="4187628"/>
            <a:ext cx="28803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21</a:t>
            </a:r>
            <a:endParaRPr lang="ru-RU" sz="6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ОСТАЕТСЯ НА КОНТРОЛЕ</a:t>
            </a:r>
          </a:p>
        </p:txBody>
      </p:sp>
      <p:sp>
        <p:nvSpPr>
          <p:cNvPr id="15" name="Объект 7"/>
          <p:cNvSpPr txBox="1">
            <a:spLocks/>
          </p:cNvSpPr>
          <p:nvPr/>
        </p:nvSpPr>
        <p:spPr>
          <a:xfrm>
            <a:off x="4664968" y="3933056"/>
            <a:ext cx="1497335" cy="951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ru-RU" sz="6000" b="1" dirty="0">
              <a:solidFill>
                <a:srgbClr val="C82128"/>
              </a:solidFill>
              <a:latin typeface="+mj-lt"/>
            </a:endParaRPr>
          </a:p>
        </p:txBody>
      </p:sp>
      <p:sp>
        <p:nvSpPr>
          <p:cNvPr id="18" name="Объект 7"/>
          <p:cNvSpPr>
            <a:spLocks noGrp="1"/>
          </p:cNvSpPr>
          <p:nvPr>
            <p:ph idx="1"/>
          </p:nvPr>
        </p:nvSpPr>
        <p:spPr>
          <a:xfrm>
            <a:off x="555899" y="1988840"/>
            <a:ext cx="8915400" cy="158417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ПРЕДЛОЖЕНИЯ КОНТРОЛЬНО-СЧЕТНОЙ ПАЛАТЫ ПО УСТРАНЕНИЮ НАРУШЕНИЙ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32520" y="3743321"/>
            <a:ext cx="8694763" cy="45719"/>
          </a:xfrm>
          <a:prstGeom prst="rect">
            <a:avLst/>
          </a:prstGeom>
          <a:solidFill>
            <a:srgbClr val="BCB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68" y="214290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2" descr="ГОСТ Герб Конгур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50315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88504" y="1788841"/>
            <a:ext cx="8915400" cy="4736503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Федерального закона №6-ФЗ «Об общих принципах организации и деятельности Контрольно-счетных органов субъектов Российской Федерации и муниципальных образований»</a:t>
            </a:r>
          </a:p>
          <a:p>
            <a:endParaRPr lang="ru-RU" sz="2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Положения «О контрольно-счетной палате городского округа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Лотошино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»,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утвержденного Решением Совета депутатов городского округа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Лотошино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от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04.06.2020 №122/11</a:t>
            </a:r>
          </a:p>
          <a:p>
            <a:pPr>
              <a:buNone/>
            </a:pPr>
            <a:endParaRPr lang="ru-RU" sz="2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Материалов проведенных контрольных, экспертно-аналитических и иных мероприятий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568624" y="274638"/>
            <a:ext cx="6768752" cy="1143000"/>
          </a:xfrm>
        </p:spPr>
        <p:txBody>
          <a:bodyPr anchor="t">
            <a:noAutofit/>
          </a:bodyPr>
          <a:lstStyle/>
          <a:p>
            <a:r>
              <a:rPr lang="ru-RU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 о деятельности КСП подготовлен на основании</a:t>
            </a:r>
          </a:p>
        </p:txBody>
      </p:sp>
      <p:pic>
        <p:nvPicPr>
          <p:cNvPr id="2050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9099754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КОНТРОЛЬНАЯ ДЕЯТЕЛЬНОСТЬ</a:t>
            </a:r>
            <a:endParaRPr lang="ru-RU" sz="33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357299"/>
            <a:ext cx="8915400" cy="500066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ПЕРЕДАНО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МАТЕРИАЛА </a:t>
            </a:r>
          </a:p>
          <a:p>
            <a:pPr marL="0" indent="0" algn="ctr">
              <a:buNone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ПРОКУРАТУРУ ЛОТОШИНСКОГО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РАЙОНА</a:t>
            </a:r>
          </a:p>
          <a:p>
            <a:pPr marL="0" indent="0" algn="ctr">
              <a:buNone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/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«Проверка целевого использования средств субсидий, выделенных из бюджета Лотошинского муниципального района на выполнение муниципального задания и иные цели муниципальному учреждению  «Лотошинский парк культуры и отдыха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 marL="0" indent="0" algn="just"/>
            <a:endParaRPr lang="ru-RU" sz="2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/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Проверка целевого использования средств субсидий, выделенных из бюджета Лотошинского муниципального района на выполнение муниципального задания и иные цели муниципальному учреждению  «Лотошинский парк культуры и отдыха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 marL="0" indent="0" algn="just"/>
            <a:endParaRPr lang="ru-RU" sz="2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/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«Проверка целевого и эффективного использования средств бюджета Лотошинского муниципального района (городского округа Лотошино), направленных  на финансовое обеспечение муниципального задания Муниципальному учреждению Культурно-спортивный центр «Лотошино».</a:t>
            </a:r>
          </a:p>
          <a:p>
            <a:endParaRPr lang="ru-RU" dirty="0"/>
          </a:p>
        </p:txBody>
      </p:sp>
      <p:pic>
        <p:nvPicPr>
          <p:cNvPr id="4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68" y="214290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79807" y="1600375"/>
            <a:ext cx="8892582" cy="15841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ПОДГОТОВЛЕНЫ И ПРЕДСТАВЛЕНЫ</a:t>
            </a:r>
          </a:p>
          <a:p>
            <a:pPr marL="0" indent="0" algn="ctr">
              <a:buNone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СОВЕТ ДЕПУТАТОВ ГОРОДСКОГО ОКРУГА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ЛОТОШИНОИ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ГЛАВЕ ГОРОДСКОГО ОКРУГА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480720" cy="1143000"/>
          </a:xfrm>
        </p:spPr>
        <p:txBody>
          <a:bodyPr anchor="ctr">
            <a:noAutofit/>
          </a:bodyPr>
          <a:lstStyle/>
          <a:p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ЭКСПЕРТНО-АНАЛИТИЧЕСКАЯ ДЕЯТЕЛЬНОСТЬ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61045" y="2924944"/>
            <a:ext cx="8694763" cy="45719"/>
          </a:xfrm>
          <a:prstGeom prst="rect">
            <a:avLst/>
          </a:prstGeom>
          <a:solidFill>
            <a:srgbClr val="BCB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59140" y="3089639"/>
            <a:ext cx="2480665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заключение на проект бюджета округа </a:t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2021 год </a:t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на плановый период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496927" y="3096473"/>
            <a:ext cx="2764532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5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заключений </a:t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изменения бюджета округа </a:t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2020 год </a:t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на плановый период</a:t>
            </a:r>
          </a:p>
        </p:txBody>
      </p:sp>
      <p:sp>
        <p:nvSpPr>
          <p:cNvPr id="14" name="Объект 7"/>
          <p:cNvSpPr txBox="1">
            <a:spLocks/>
          </p:cNvSpPr>
          <p:nvPr/>
        </p:nvSpPr>
        <p:spPr>
          <a:xfrm>
            <a:off x="2080945" y="3342252"/>
            <a:ext cx="993279" cy="951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ru-RU" sz="6000" b="1" dirty="0">
              <a:solidFill>
                <a:srgbClr val="C82128"/>
              </a:solidFill>
              <a:latin typeface="+mj-lt"/>
            </a:endParaRPr>
          </a:p>
        </p:txBody>
      </p:sp>
      <p:sp>
        <p:nvSpPr>
          <p:cNvPr id="15" name="Объект 7"/>
          <p:cNvSpPr txBox="1">
            <a:spLocks/>
          </p:cNvSpPr>
          <p:nvPr/>
        </p:nvSpPr>
        <p:spPr>
          <a:xfrm>
            <a:off x="6912049" y="3341859"/>
            <a:ext cx="1497335" cy="951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ru-RU" sz="6000" b="1" dirty="0">
              <a:solidFill>
                <a:srgbClr val="C82128"/>
              </a:solidFill>
              <a:latin typeface="+mj-lt"/>
            </a:endParaRPr>
          </a:p>
        </p:txBody>
      </p:sp>
      <p:pic>
        <p:nvPicPr>
          <p:cNvPr id="16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6809254" y="3089639"/>
            <a:ext cx="2456440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</a:p>
          <a:p>
            <a:pPr algn="ctr"/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заключения </a:t>
            </a:r>
            <a:b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исполнение бюджета округа </a:t>
            </a:r>
            <a:b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 1 квартал, </a:t>
            </a:r>
            <a:b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 полугодие </a:t>
            </a:r>
            <a:b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9 месяцев 2020 года</a:t>
            </a:r>
          </a:p>
        </p:txBody>
      </p:sp>
      <p:pic>
        <p:nvPicPr>
          <p:cNvPr id="19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8995026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C:\Users\Пользователь\Downloads\unnam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501008"/>
            <a:ext cx="4876800" cy="27432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272480" y="2204864"/>
            <a:ext cx="7560840" cy="45434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ПРОВЕДЕНА ВНЕШНЯЯ ПРОВЕРКА </a:t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ОТЧЕТОВ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 ИСПОЛНЕНИИ БЮДЖЕТА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МУНИЦИПАЛЬНЫХ ОБРАЗОВАНИЙ ЛОТОШИНСКОГО МУНИЦИПАЛЬНОГО РАЙОНА ЗА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2019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ГОД</a:t>
            </a:r>
            <a:endParaRPr lang="ru-RU"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 algn="ctr">
              <a:buNone/>
            </a:pPr>
            <a:endParaRPr lang="ru-RU"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 algn="ctr">
              <a:buNone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ОСНОВНЫЕ РЕЗУЛЬТАТЫ ЭКСПЕРТИЗЫ </a:t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БЫЛИ РАССМОТРЕНЫ </a:t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ПРИСУТСТВИИ ОБЩЕСТВЕННОСТИ </a:t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ПУБЛИЧНЫХ СЛУШАНИЯХ 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552728" cy="1143000"/>
          </a:xfrm>
        </p:spPr>
        <p:txBody>
          <a:bodyPr anchor="ctr">
            <a:noAutofit/>
          </a:bodyPr>
          <a:lstStyle/>
          <a:p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ЭКСПЕРТНО-АНАЛИТИЧЕСКАЯ ДЕЯТЕЛЬНОСТЬ</a:t>
            </a:r>
            <a:endParaRPr lang="ru-RU" sz="3300" b="1" dirty="0"/>
          </a:p>
        </p:txBody>
      </p:sp>
      <p:pic>
        <p:nvPicPr>
          <p:cNvPr id="13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74768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Пользователь\Downloads\встреча-сыгранности-управ-ения-корпоративного-бизнеса-и-концепция-697883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561" y="2708920"/>
            <a:ext cx="3753439" cy="374441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601659" y="1844824"/>
            <a:ext cx="8915400" cy="47525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2020 ГОДУ КСП ВЗАИМОДЕЙСТВОВАЛА С</a:t>
            </a:r>
          </a:p>
          <a:p>
            <a:pPr marL="0" indent="0">
              <a:buNone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КСП МОСКОВСКОЙ ОБЛАСТИ;</a:t>
            </a:r>
          </a:p>
          <a:p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КОНТРОЛЬНО-СЧЕТНЫМИ ОРГАНАМИ МУНИЦИПАЛЬНЫХ ОБРАЗОВАНИЙ;</a:t>
            </a:r>
          </a:p>
          <a:p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ПРАВООХРАНИТЕЛЬНЫМИ ОРГАНАМИ;</a:t>
            </a:r>
          </a:p>
          <a:p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ИНЫМИ ОРГАНАМИ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640632" y="233433"/>
            <a:ext cx="6696744" cy="994122"/>
          </a:xfrm>
        </p:spPr>
        <p:txBody>
          <a:bodyPr anchor="ctr">
            <a:noAutofit/>
          </a:bodyPr>
          <a:lstStyle/>
          <a:p>
            <a:r>
              <a:rPr lang="ru-RU" sz="5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ВЗАИМОДЕЙСТВИЕ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04528" y="2348880"/>
            <a:ext cx="6494213" cy="45719"/>
          </a:xfrm>
          <a:prstGeom prst="rect">
            <a:avLst/>
          </a:prstGeom>
          <a:solidFill>
            <a:srgbClr val="BCB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648748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Пользователь\Downloads\1493190129_consulting_sli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9612" y="3501008"/>
            <a:ext cx="6266387" cy="335699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601659" y="1437887"/>
            <a:ext cx="8915400" cy="51594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000" b="1" dirty="0">
                <a:latin typeface="+mj-lt"/>
              </a:rPr>
              <a:t>  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КСП ГОРОДСКОГО ОКРУГА 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ЛОТОШИНО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buNone/>
            </a:pPr>
            <a:endParaRPr lang="ru-RU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buNone/>
            </a:pPr>
            <a:r>
              <a:rPr lang="ru-RU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ЯВЛЯЕТСЯ ЧЛЕНОМ СОВЕТА КОНТРОЛЬНО-СЧЕТНЫХ ОРГАНОВ ПРИ КСП МО;</a:t>
            </a:r>
          </a:p>
          <a:p>
            <a:pPr marL="0" indent="0">
              <a:buNone/>
            </a:pPr>
            <a:endParaRPr lang="ru-RU" sz="3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buNone/>
            </a:pPr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ВХОДИТ </a:t>
            </a:r>
            <a:r>
              <a:rPr lang="ru-RU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СОСТАВ </a:t>
            </a:r>
            <a:br>
              <a:rPr lang="ru-RU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КОМИССИИ </a:t>
            </a:r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СОВЕТА КОНТРОЛЬНО-СЧЕТНЫХ ОРГАНОВ </a:t>
            </a:r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 РАЗВИТИЮ ВНЕШЕГО МУНИЦИПАЛЬНОГО ФИНАНСОВГО КОНТРОЛЯ</a:t>
            </a:r>
            <a:endParaRPr lang="ru-RU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640632" y="223700"/>
            <a:ext cx="6696744" cy="994122"/>
          </a:xfrm>
        </p:spPr>
        <p:txBody>
          <a:bodyPr anchor="ctr">
            <a:noAutofit/>
          </a:bodyPr>
          <a:lstStyle/>
          <a:p>
            <a:r>
              <a:rPr lang="ru-RU" sz="5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ВЗАИМОДЕЙСТВИЕ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37652" y="2564904"/>
            <a:ext cx="45719" cy="936104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37653" y="4237800"/>
            <a:ext cx="52942" cy="1639472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90595" y="1988840"/>
            <a:ext cx="8694763" cy="45719"/>
          </a:xfrm>
          <a:prstGeom prst="rect">
            <a:avLst/>
          </a:prstGeom>
          <a:solidFill>
            <a:srgbClr val="BCB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894332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ownloads\картинки\unnamed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572" y="3861048"/>
            <a:ext cx="4495428" cy="29969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552728" cy="778098"/>
          </a:xfrm>
        </p:spPr>
        <p:txBody>
          <a:bodyPr anchor="ctr">
            <a:noAutofit/>
          </a:bodyPr>
          <a:lstStyle/>
          <a:p>
            <a:r>
              <a:rPr 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ДЕЯТЕЛЬНОСТИ</a:t>
            </a:r>
          </a:p>
        </p:txBody>
      </p:sp>
      <p:sp>
        <p:nvSpPr>
          <p:cNvPr id="6" name="Объект 7"/>
          <p:cNvSpPr>
            <a:spLocks noGrp="1"/>
          </p:cNvSpPr>
          <p:nvPr>
            <p:ph idx="1"/>
          </p:nvPr>
        </p:nvSpPr>
        <p:spPr>
          <a:xfrm>
            <a:off x="628836" y="1700808"/>
            <a:ext cx="8915400" cy="4248472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БЮДЖЕТНЫЕ АССИГНОВАНИЯ НА СОДЕРЖАНИЕ И ОБЕСПЕЧЕНИЕ ДЕЯТЕЛЬНОСТИ КСП НА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2020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 УТВЕРЖДЕНЫ В РАЗМЕРЕ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2 239,8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РУБЛЕЙ</a:t>
            </a:r>
          </a:p>
          <a:p>
            <a:pPr marL="0" indent="0">
              <a:buNone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 БЮДЖЕТНОЙ  СМЕТЫ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СОВЕТА ДЕПУТАТОВ НА ОБЕСПЕЧЕНИЕ ДЕЯТЕЛЬНОСТИ 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КСП </a:t>
            </a:r>
            <a:b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ОТЧЕТНОМ ГОДУ СОСТАВИЛО </a:t>
            </a:r>
            <a:b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2 239,8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РУБЛЕЙ ИЛИ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100,0%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2400" dirty="0"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9030" y="2183487"/>
            <a:ext cx="72008" cy="1008112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45141" y="4221088"/>
            <a:ext cx="85897" cy="1080120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5288153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16496" y="4869160"/>
            <a:ext cx="8915400" cy="158417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ШТАТНАЯ И ФАКТИЧЕСКАЯ ЧИСЛЕННОСТЬ РАБОТНИКОВ КОНТРОЛЬНО-СЧЕТНОЙ ПАЛАТЫ СОСТАВЛЯЕТ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ЧЕЛОВЕКА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624736" cy="778098"/>
          </a:xfrm>
        </p:spPr>
        <p:txBody>
          <a:bodyPr anchor="ctr">
            <a:noAutofit/>
          </a:bodyPr>
          <a:lstStyle/>
          <a:p>
            <a:pPr algn="l"/>
            <a:r>
              <a:rPr 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ДЕЯТЕЛЬНОСТИ</a:t>
            </a:r>
          </a:p>
        </p:txBody>
      </p:sp>
      <p:pic>
        <p:nvPicPr>
          <p:cNvPr id="12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Пользователь\Downloads\картинки\632863.max-1000x10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648" y="1748909"/>
            <a:ext cx="6064949" cy="3032475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1329079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552728" cy="922114"/>
          </a:xfrm>
        </p:spPr>
        <p:txBody>
          <a:bodyPr anchor="ctr">
            <a:noAutofit/>
          </a:bodyPr>
          <a:lstStyle/>
          <a:p>
            <a:pPr algn="l"/>
            <a:r>
              <a:rPr 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ДЕЯТЕЛЬНОСТИ</a:t>
            </a:r>
          </a:p>
        </p:txBody>
      </p:sp>
      <p:sp>
        <p:nvSpPr>
          <p:cNvPr id="12" name="Объект 7"/>
          <p:cNvSpPr>
            <a:spLocks noGrp="1"/>
          </p:cNvSpPr>
          <p:nvPr>
            <p:ph idx="1"/>
          </p:nvPr>
        </p:nvSpPr>
        <p:spPr>
          <a:xfrm>
            <a:off x="918593" y="1714488"/>
            <a:ext cx="5184576" cy="4042804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По состоянию </a:t>
            </a:r>
            <a:r>
              <a:rPr lang="ru-RU" sz="3600" dirty="0" smtClean="0"/>
              <a:t>на 01.01.2021 года должность главного эксперта контрольно-счетной палаты является вакантной.</a:t>
            </a:r>
          </a:p>
          <a:p>
            <a:pPr marL="0" indent="0">
              <a:buNone/>
            </a:pPr>
            <a:endParaRPr lang="ru-RU" sz="3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8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Пользователь\Downloads\картинки\95e96f86-4791-4781-b65d-3dcbedcc70b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5048" y="2629856"/>
            <a:ext cx="3962252" cy="378904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7591757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Пользователь\Downloads\картинки\DL_a010511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006" y="3140968"/>
            <a:ext cx="7141937" cy="374441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бъект 7"/>
          <p:cNvSpPr>
            <a:spLocks noGrp="1"/>
          </p:cNvSpPr>
          <p:nvPr>
            <p:ph idx="1"/>
          </p:nvPr>
        </p:nvSpPr>
        <p:spPr>
          <a:xfrm>
            <a:off x="632520" y="2564904"/>
            <a:ext cx="8706172" cy="38164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Деятельность КСП осуществлялась на основании </a:t>
            </a:r>
          </a:p>
          <a:p>
            <a:r>
              <a:rPr lang="ru-RU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15 </a:t>
            </a:r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стандартов </a:t>
            </a:r>
            <a:r>
              <a:rPr lang="ru-RU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внешнего муниципального финансового контроля</a:t>
            </a:r>
          </a:p>
          <a:p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Классификатора нарушений</a:t>
            </a:r>
            <a:r>
              <a:rPr lang="ru-RU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выявляемых в ходе внешнего государственного аудита (контроля), одобренного Советом контрольно-счетных органов при Счетной палате Российской Федерации, с учетом региональных особенностей 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426844" y="260648"/>
            <a:ext cx="6921759" cy="922114"/>
          </a:xfrm>
        </p:spPr>
        <p:txBody>
          <a:bodyPr anchor="ctr">
            <a:noAutofit/>
          </a:bodyPr>
          <a:lstStyle/>
          <a:p>
            <a:r>
              <a:rPr 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МЕТОДОЛОГИЧЕСКОЕ ОБЕСПЕЧЕНИЕ</a:t>
            </a:r>
          </a:p>
        </p:txBody>
      </p:sp>
      <p:pic>
        <p:nvPicPr>
          <p:cNvPr id="8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728621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Пользователь\Downloads\картинки\unnamed (1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928" y="2780928"/>
            <a:ext cx="4077072" cy="40770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бъект 7"/>
          <p:cNvSpPr>
            <a:spLocks noGrp="1"/>
          </p:cNvSpPr>
          <p:nvPr>
            <p:ph idx="1"/>
          </p:nvPr>
        </p:nvSpPr>
        <p:spPr>
          <a:xfrm>
            <a:off x="425929" y="1772816"/>
            <a:ext cx="8706172" cy="48245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Осуществлялись: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подготовка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ежеквартальной информации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 основных 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показателях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деятельности КСП;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buNone/>
            </a:pP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разработка ПЛАНА РАБОТЫ на 2021 год;</a:t>
            </a:r>
          </a:p>
          <a:p>
            <a:pPr marL="0" indent="0">
              <a:buNone/>
            </a:pP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работа с обращениями, письмами, запросами;</a:t>
            </a:r>
          </a:p>
          <a:p>
            <a:pPr marL="0" indent="0">
              <a:buNone/>
            </a:pPr>
            <a:endParaRPr lang="ru-RU" sz="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ru-RU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426844" y="260648"/>
            <a:ext cx="6921759" cy="922114"/>
          </a:xfrm>
        </p:spPr>
        <p:txBody>
          <a:bodyPr anchor="ctr">
            <a:noAutofit/>
          </a:bodyPr>
          <a:lstStyle/>
          <a:p>
            <a:r>
              <a:rPr 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МЕТОДОЛОГИЧЕСКОЕ ОБЕСПЕЧЕНИЕ</a:t>
            </a:r>
          </a:p>
        </p:txBody>
      </p:sp>
      <p:pic>
        <p:nvPicPr>
          <p:cNvPr id="8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820146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ownloads\картинки\Новая папка\finansovay_otchetnos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0840" y="4797152"/>
            <a:ext cx="2341873" cy="20608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Объект 7"/>
          <p:cNvSpPr txBox="1">
            <a:spLocks/>
          </p:cNvSpPr>
          <p:nvPr/>
        </p:nvSpPr>
        <p:spPr>
          <a:xfrm>
            <a:off x="848544" y="1844824"/>
            <a:ext cx="8562156" cy="4608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ü"/>
            </a:pPr>
            <a:r>
              <a:rPr lang="ru-RU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контроль за исполнением бюджета округа;</a:t>
            </a:r>
          </a:p>
          <a:p>
            <a:pPr>
              <a:buFont typeface="Wingdings" pitchFamily="2" charset="2"/>
              <a:buChar char="ü"/>
            </a:pPr>
            <a:r>
              <a:rPr lang="ru-RU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экспертиза 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проекта </a:t>
            </a:r>
            <a:r>
              <a:rPr lang="ru-RU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местного бюджета;</a:t>
            </a:r>
          </a:p>
          <a:p>
            <a:pPr>
              <a:buFont typeface="Wingdings" pitchFamily="2" charset="2"/>
              <a:buChar char="ü"/>
            </a:pPr>
            <a:r>
              <a:rPr lang="ru-RU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внешняя проверка годового отчета об исполнении местного бюджета;</a:t>
            </a:r>
          </a:p>
          <a:p>
            <a:pPr>
              <a:buFont typeface="Wingdings" pitchFamily="2" charset="2"/>
              <a:buChar char="ü"/>
            </a:pPr>
            <a:r>
              <a:rPr lang="ru-RU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контроль за соблюдением установленного порядка управления и распоряжения имуществом, находящимся в муниципальной собственности;</a:t>
            </a:r>
          </a:p>
          <a:p>
            <a:pPr>
              <a:buFont typeface="Wingdings" pitchFamily="2" charset="2"/>
              <a:buChar char="ü"/>
            </a:pPr>
            <a:r>
              <a:rPr lang="ru-RU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аудит эффективности; </a:t>
            </a:r>
          </a:p>
          <a:p>
            <a:pPr>
              <a:buFont typeface="Wingdings" pitchFamily="2" charset="2"/>
              <a:buChar char="ü"/>
            </a:pPr>
            <a:r>
              <a:rPr lang="ru-RU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аудит в сфере закупок</a:t>
            </a:r>
          </a:p>
        </p:txBody>
      </p:sp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1568624" y="278177"/>
            <a:ext cx="6768752" cy="1123471"/>
          </a:xfrm>
        </p:spPr>
        <p:txBody>
          <a:bodyPr anchor="t">
            <a:no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ПОЛНОМОЧИЯ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КОНТРОЛЬНО-СЧЕТНОЙ ПАЛАТЫ</a:t>
            </a:r>
          </a:p>
        </p:txBody>
      </p:sp>
      <p:pic>
        <p:nvPicPr>
          <p:cNvPr id="7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5228374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C:\Users\Пользователь\Downloads\картинки\db82c4c18e013555d14cf5a6f637a40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928" y="2780928"/>
            <a:ext cx="4077072" cy="40770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272480" y="1772816"/>
            <a:ext cx="9361040" cy="468052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latin typeface="+mj-lt"/>
              </a:rPr>
              <a:t>               ГЛАСНОСТЬ </a:t>
            </a:r>
            <a:br>
              <a:rPr lang="ru-RU" b="1" dirty="0">
                <a:latin typeface="+mj-lt"/>
              </a:rPr>
            </a:br>
            <a:r>
              <a:rPr lang="ru-RU" b="1" dirty="0">
                <a:latin typeface="+mj-lt"/>
              </a:rPr>
              <a:t>         является одним из </a:t>
            </a:r>
            <a:br>
              <a:rPr lang="ru-RU" b="1" dirty="0">
                <a:latin typeface="+mj-lt"/>
              </a:rPr>
            </a:br>
            <a:r>
              <a:rPr lang="ru-RU" b="1" dirty="0">
                <a:latin typeface="+mj-lt"/>
              </a:rPr>
              <a:t>   ОСНОВНЫХ ПРИНЦИПОВ</a:t>
            </a:r>
            <a:br>
              <a:rPr lang="ru-RU" b="1" dirty="0">
                <a:latin typeface="+mj-lt"/>
              </a:rPr>
            </a:br>
            <a:r>
              <a:rPr lang="ru-RU" b="1" dirty="0">
                <a:latin typeface="+mj-lt"/>
              </a:rPr>
              <a:t>         деятельности КСП</a:t>
            </a:r>
          </a:p>
          <a:p>
            <a:pPr marL="0" indent="0">
              <a:buNone/>
            </a:pPr>
            <a:endParaRPr lang="ru-RU" sz="1600" b="1" dirty="0">
              <a:latin typeface="+mj-lt"/>
            </a:endParaRPr>
          </a:p>
          <a:p>
            <a:pPr marL="0" indent="0">
              <a:buNone/>
            </a:pPr>
            <a:r>
              <a:rPr lang="ru-RU" b="1" dirty="0">
                <a:latin typeface="+mj-lt"/>
              </a:rPr>
              <a:t>Данный принцип реализован </a:t>
            </a:r>
            <a:br>
              <a:rPr lang="ru-RU" b="1" dirty="0">
                <a:latin typeface="+mj-lt"/>
              </a:rPr>
            </a:br>
            <a:r>
              <a:rPr lang="ru-RU" b="1" dirty="0">
                <a:latin typeface="+mj-lt"/>
              </a:rPr>
              <a:t>      путем представления </a:t>
            </a:r>
            <a:br>
              <a:rPr lang="ru-RU" b="1" dirty="0">
                <a:latin typeface="+mj-lt"/>
              </a:rPr>
            </a:br>
            <a:r>
              <a:rPr lang="ru-RU" b="1" dirty="0">
                <a:latin typeface="+mj-lt"/>
              </a:rPr>
              <a:t>в СОВЕТ ДЕПУТАТОВ и </a:t>
            </a:r>
            <a:br>
              <a:rPr lang="ru-RU" b="1" dirty="0">
                <a:latin typeface="+mj-lt"/>
              </a:rPr>
            </a:br>
            <a:r>
              <a:rPr lang="ru-RU" b="1" dirty="0">
                <a:latin typeface="+mj-lt"/>
              </a:rPr>
              <a:t>        ГЛАВЕ городского округа</a:t>
            </a:r>
          </a:p>
          <a:p>
            <a:pPr marL="0" indent="0">
              <a:buNone/>
            </a:pPr>
            <a:r>
              <a:rPr lang="ru-RU" b="1" dirty="0">
                <a:latin typeface="Segoe Print" pitchFamily="2" charset="0"/>
              </a:rPr>
              <a:t>ОТЧЕТА о работе КСП </a:t>
            </a:r>
            <a:br>
              <a:rPr lang="ru-RU" b="1" dirty="0">
                <a:latin typeface="Segoe Print" pitchFamily="2" charset="0"/>
              </a:rPr>
            </a:br>
            <a:r>
              <a:rPr lang="ru-RU" b="1" dirty="0">
                <a:latin typeface="Segoe Print" pitchFamily="2" charset="0"/>
              </a:rPr>
              <a:t>                      за 2020 год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928664" y="274638"/>
            <a:ext cx="6120680" cy="850106"/>
          </a:xfrm>
        </p:spPr>
        <p:txBody>
          <a:bodyPr anchor="ctr">
            <a:noAutofit/>
          </a:bodyPr>
          <a:lstStyle/>
          <a:p>
            <a:pPr algn="l"/>
            <a:r>
              <a:rPr lang="ru-RU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ГЛАСНОСТИ</a:t>
            </a:r>
          </a:p>
        </p:txBody>
      </p:sp>
      <p:pic>
        <p:nvPicPr>
          <p:cNvPr id="12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9707148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24595" y="1628800"/>
            <a:ext cx="8915400" cy="26642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latin typeface="+mj-lt"/>
              </a:rPr>
              <a:t>ОБЕСПЕЧЕНИЕ ГЛАСНОСТИ </a:t>
            </a:r>
            <a:br>
              <a:rPr lang="ru-RU" b="1" dirty="0">
                <a:latin typeface="+mj-lt"/>
              </a:rPr>
            </a:br>
            <a:r>
              <a:rPr lang="ru-RU" b="1" dirty="0">
                <a:latin typeface="+mj-lt"/>
              </a:rPr>
              <a:t>ДЕЯТЕЛЬНОСТИ КСП ОСУЩЕСТВЛЯЕТСЯ ПОСРЕДСТВОМ РАЗМЕЩЕНИЯ ИНФОРМАЦИИ В ЭЛЕКТРОННЫХ СРЕДСТВАХ МАССОВОЙ ИНФОРМАЦИИ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928664" y="274638"/>
            <a:ext cx="6120680" cy="850106"/>
          </a:xfrm>
        </p:spPr>
        <p:txBody>
          <a:bodyPr anchor="ctr">
            <a:noAutofit/>
          </a:bodyPr>
          <a:lstStyle/>
          <a:p>
            <a:pPr algn="l"/>
            <a:r>
              <a:rPr lang="ru-RU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ГЛАСНОСТИ</a:t>
            </a:r>
          </a:p>
        </p:txBody>
      </p:sp>
      <p:pic>
        <p:nvPicPr>
          <p:cNvPr id="12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ownloads\картинки\4433a8465b933f290bcc6d1843b4af9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1795" y="4525409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ользователь\Downloads\картинки\bbc050f6129c34907a7666a9dfd8ab9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016" y="4525409"/>
            <a:ext cx="2111789" cy="21117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ользователь\Downloads\картинки\9673f13449ea2915ead7df725ce483a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67" y="4525409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Пользователь\Downloads\картинки\Новая папка\847c4377442be686c73494c62568020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752" y="4532536"/>
            <a:ext cx="2097533" cy="20975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2" descr="ГОСТ Герб Конгур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958086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Пользователь\Downloads\картинки\acea1ac3c7eb01ba570212a6007a12f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402" y="3501008"/>
            <a:ext cx="4820688" cy="32763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46082" y="1988840"/>
            <a:ext cx="8915400" cy="463082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Отчет о деятельности </a:t>
            </a:r>
            <a:br>
              <a:rPr lang="ru-RU" b="1" dirty="0"/>
            </a:br>
            <a:r>
              <a:rPr lang="ru-RU" b="1" dirty="0"/>
              <a:t>Контрольно-счетной палаты за 2019 год размещен</a:t>
            </a:r>
          </a:p>
          <a:p>
            <a:pPr marL="0" indent="0">
              <a:buNone/>
            </a:pPr>
            <a:endParaRPr lang="ru-RU" sz="1200" b="1" dirty="0"/>
          </a:p>
          <a:p>
            <a:pPr>
              <a:buFont typeface="Wingdings" pitchFamily="2" charset="2"/>
              <a:buChar char="ü"/>
            </a:pPr>
            <a:r>
              <a:rPr lang="ru-RU" sz="2500" dirty="0">
                <a:latin typeface="+mj-lt"/>
              </a:rPr>
              <a:t>на официальном сайте городского округа </a:t>
            </a:r>
            <a:r>
              <a:rPr lang="ru-RU" sz="2500" dirty="0" smtClean="0">
                <a:latin typeface="+mj-lt"/>
              </a:rPr>
              <a:t>Лотошино </a:t>
            </a:r>
            <a:r>
              <a:rPr lang="ru-RU" sz="2500" u="sng" dirty="0">
                <a:latin typeface="+mj-lt"/>
                <a:hlinkClick r:id="rId3"/>
              </a:rPr>
              <a:t>http</a:t>
            </a:r>
            <a:r>
              <a:rPr lang="ru-RU" sz="2500" u="sng" dirty="0" smtClean="0">
                <a:latin typeface="+mj-lt"/>
                <a:hlinkClick r:id="rId3"/>
              </a:rPr>
              <a:t>://</a:t>
            </a:r>
            <a:r>
              <a:rPr lang="ru-RU" sz="2500" u="sng" dirty="0" smtClean="0">
                <a:latin typeface="+mj-lt"/>
                <a:hlinkClick r:id="rId3"/>
              </a:rPr>
              <a:t>лотошинье</a:t>
            </a:r>
            <a:r>
              <a:rPr lang="ru-RU" sz="2500" u="sng" dirty="0" smtClean="0">
                <a:latin typeface="+mj-lt"/>
                <a:hlinkClick r:id="rId3"/>
              </a:rPr>
              <a:t>.рф</a:t>
            </a:r>
            <a:r>
              <a:rPr lang="ru-RU" sz="2500" dirty="0" smtClean="0">
                <a:latin typeface="+mj-lt"/>
              </a:rPr>
              <a:t> </a:t>
            </a:r>
            <a:endParaRPr lang="ru-RU" sz="2500" dirty="0">
              <a:latin typeface="+mj-lt"/>
            </a:endParaRPr>
          </a:p>
          <a:p>
            <a:pPr>
              <a:buFont typeface="Wingdings" pitchFamily="2" charset="2"/>
              <a:buChar char="ü"/>
            </a:pPr>
            <a:endParaRPr lang="ru-RU" sz="1000" dirty="0">
              <a:latin typeface="+mj-lt"/>
            </a:endParaRPr>
          </a:p>
          <a:p>
            <a:pPr>
              <a:buFont typeface="Wingdings" pitchFamily="2" charset="2"/>
              <a:buChar char="ü"/>
            </a:pPr>
            <a:r>
              <a:rPr lang="ru-RU" sz="2500" dirty="0">
                <a:latin typeface="+mj-lt"/>
              </a:rPr>
              <a:t>на портале Счетной палаты РФ </a:t>
            </a:r>
            <a:br>
              <a:rPr lang="ru-RU" sz="2500" dirty="0">
                <a:latin typeface="+mj-lt"/>
              </a:rPr>
            </a:br>
            <a:r>
              <a:rPr lang="ru-RU" sz="2500" dirty="0">
                <a:latin typeface="+mj-lt"/>
              </a:rPr>
              <a:t>и контрольно-счетных органов </a:t>
            </a:r>
            <a:br>
              <a:rPr lang="ru-RU" sz="2500" dirty="0">
                <a:latin typeface="+mj-lt"/>
              </a:rPr>
            </a:br>
            <a:r>
              <a:rPr lang="ru-RU" sz="2500" u="sng" dirty="0">
                <a:latin typeface="+mj-lt"/>
                <a:hlinkClick r:id="rId4"/>
              </a:rPr>
              <a:t>http://portalkso.ru</a:t>
            </a:r>
            <a:endParaRPr lang="ru-RU" sz="2500" u="sng" dirty="0">
              <a:latin typeface="+mj-lt"/>
            </a:endParaRPr>
          </a:p>
          <a:p>
            <a:pPr>
              <a:buFont typeface="Wingdings" pitchFamily="2" charset="2"/>
              <a:buChar char="ü"/>
            </a:pPr>
            <a:endParaRPr lang="ru-RU" sz="1000" dirty="0">
              <a:latin typeface="+mj-lt"/>
            </a:endParaRPr>
          </a:p>
          <a:p>
            <a:pPr>
              <a:buFont typeface="Wingdings" pitchFamily="2" charset="2"/>
              <a:buChar char="ü"/>
            </a:pPr>
            <a:r>
              <a:rPr lang="ru-RU" sz="2500" dirty="0"/>
              <a:t>опубликован в газете </a:t>
            </a:r>
            <a:r>
              <a:rPr lang="ru-RU" sz="2500" b="1" dirty="0" smtClean="0"/>
              <a:t>«Сельская  новь»</a:t>
            </a:r>
            <a:r>
              <a:rPr lang="ru-RU" sz="2500" dirty="0" smtClean="0"/>
              <a:t>  </a:t>
            </a:r>
            <a:endParaRPr lang="ru-RU" sz="2500" dirty="0"/>
          </a:p>
          <a:p>
            <a:endParaRPr lang="ru-RU" b="1" dirty="0">
              <a:latin typeface="+mj-lt"/>
            </a:endParaRPr>
          </a:p>
          <a:p>
            <a:pPr marL="0" indent="0">
              <a:buNone/>
            </a:pPr>
            <a:endParaRPr lang="ru-RU" b="1" dirty="0">
              <a:latin typeface="+mj-lt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928664" y="274638"/>
            <a:ext cx="6120680" cy="850106"/>
          </a:xfrm>
        </p:spPr>
        <p:txBody>
          <a:bodyPr anchor="ctr">
            <a:noAutofit/>
          </a:bodyPr>
          <a:lstStyle/>
          <a:p>
            <a:pPr algn="l"/>
            <a:r>
              <a:rPr lang="ru-RU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ГЛАСНОСТИ</a:t>
            </a:r>
          </a:p>
        </p:txBody>
      </p:sp>
      <p:pic>
        <p:nvPicPr>
          <p:cNvPr id="12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2" descr="ГОСТ Герб Конгур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888845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ownloads\картинки\1-5-840x5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711" y="2664476"/>
            <a:ext cx="6300289" cy="41935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552728" cy="922114"/>
          </a:xfrm>
        </p:spPr>
        <p:txBody>
          <a:bodyPr anchor="ctr">
            <a:noAutofit/>
          </a:bodyPr>
          <a:lstStyle/>
          <a:p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ЗАКЛЮЧИТЕЛЬНЫЕ ПОЛОЖЕНИЯ</a:t>
            </a:r>
          </a:p>
        </p:txBody>
      </p:sp>
      <p:sp>
        <p:nvSpPr>
          <p:cNvPr id="6" name="Объект 7"/>
          <p:cNvSpPr>
            <a:spLocks noGrp="1"/>
          </p:cNvSpPr>
          <p:nvPr>
            <p:ph idx="1"/>
          </p:nvPr>
        </p:nvSpPr>
        <p:spPr>
          <a:xfrm>
            <a:off x="259449" y="1664894"/>
            <a:ext cx="6505839" cy="309634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ПРИОРИТЕТНЫЕ НАПРАВЛЕНИЯ ДЕЯТЕЛЬНОСТИ КСП </a:t>
            </a:r>
          </a:p>
          <a:p>
            <a:pPr marL="0" indent="0" algn="ctr">
              <a:buNone/>
            </a:pPr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2021 ГОД</a:t>
            </a:r>
          </a:p>
        </p:txBody>
      </p:sp>
      <p:pic>
        <p:nvPicPr>
          <p:cNvPr id="8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112124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Пользователь\Downloads\картинки\Новая папка\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1743">
            <a:off x="5370026" y="3751783"/>
            <a:ext cx="4323982" cy="27601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552728" cy="994122"/>
          </a:xfrm>
        </p:spPr>
        <p:txBody>
          <a:bodyPr anchor="ctr">
            <a:noAutofit/>
          </a:bodyPr>
          <a:lstStyle/>
          <a:p>
            <a:r>
              <a:rPr lang="ru-RU" sz="3000" b="1" dirty="0"/>
              <a:t>ЗАКЛЮЧИТЕЛЬНЫЕ ПОЛОЖЕНИЯ</a:t>
            </a:r>
          </a:p>
        </p:txBody>
      </p:sp>
      <p:sp>
        <p:nvSpPr>
          <p:cNvPr id="6" name="Объект 7"/>
          <p:cNvSpPr>
            <a:spLocks noGrp="1"/>
          </p:cNvSpPr>
          <p:nvPr>
            <p:ph idx="1"/>
          </p:nvPr>
        </p:nvSpPr>
        <p:spPr>
          <a:xfrm>
            <a:off x="632520" y="1772816"/>
            <a:ext cx="8915400" cy="475252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обследование экономической обоснованности финансового обеспечения муниципальных заданий;</a:t>
            </a:r>
          </a:p>
          <a:p>
            <a:pPr>
              <a:buFont typeface="Wingdings" pitchFamily="2" charset="2"/>
              <a:buChar char="ü"/>
            </a:pPr>
            <a:r>
              <a:rPr lang="ru-RU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проверки результативности расходов, осуществляемых в рамках муниципальных программ; </a:t>
            </a:r>
          </a:p>
          <a:p>
            <a:pPr>
              <a:buFont typeface="Wingdings" pitchFamily="2" charset="2"/>
              <a:buChar char="ü"/>
            </a:pPr>
            <a:r>
              <a:rPr lang="ru-RU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усиление контроля, мониторинга за качеством администрирования доходов бюджета, выявление резервов их роста; </a:t>
            </a:r>
          </a:p>
          <a:p>
            <a:pPr>
              <a:buFont typeface="Wingdings" pitchFamily="2" charset="2"/>
              <a:buChar char="ü"/>
            </a:pPr>
            <a:r>
              <a:rPr lang="ru-RU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проведение аудита в сфере закупок; </a:t>
            </a:r>
          </a:p>
          <a:p>
            <a:pPr>
              <a:buFont typeface="Wingdings" pitchFamily="2" charset="2"/>
              <a:buChar char="ü"/>
            </a:pPr>
            <a:r>
              <a:rPr lang="ru-RU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продолжение работы по разработке и обновлению стандартов деятельности и методических рекомендаций.</a:t>
            </a:r>
          </a:p>
        </p:txBody>
      </p:sp>
      <p:pic>
        <p:nvPicPr>
          <p:cNvPr id="8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69559149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552728" cy="1143000"/>
          </a:xfrm>
        </p:spPr>
        <p:txBody>
          <a:bodyPr anchor="t">
            <a:no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ПРИОРИТЕТНЫЕ НАПРАВЛЕНИЯ ДЕЯТЕЛЬНОСТИ КСП НА 2021 ГОД</a:t>
            </a:r>
          </a:p>
        </p:txBody>
      </p:sp>
      <p:sp>
        <p:nvSpPr>
          <p:cNvPr id="6" name="Объект 7"/>
          <p:cNvSpPr>
            <a:spLocks noGrp="1"/>
          </p:cNvSpPr>
          <p:nvPr>
            <p:ph idx="1"/>
          </p:nvPr>
        </p:nvSpPr>
        <p:spPr>
          <a:xfrm>
            <a:off x="2087521" y="2312876"/>
            <a:ext cx="7200800" cy="27363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Одним из важных направлением деятельности в 2021 году является работа по профилактике и предупреждению нарушений действующего законодательства при расходовании бюджетных средств </a:t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управлении муниципальной собственностью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82216" y="2543484"/>
            <a:ext cx="72008" cy="3117763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бъект 7"/>
          <p:cNvSpPr txBox="1">
            <a:spLocks/>
          </p:cNvSpPr>
          <p:nvPr/>
        </p:nvSpPr>
        <p:spPr>
          <a:xfrm>
            <a:off x="128464" y="2852936"/>
            <a:ext cx="1505372" cy="1757362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!</a:t>
            </a:r>
            <a:endParaRPr lang="ru-RU" sz="1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3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078737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742950" y="2285992"/>
            <a:ext cx="8420100" cy="3591280"/>
          </a:xfrm>
        </p:spPr>
        <p:txBody>
          <a:bodyPr anchor="t">
            <a:no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ЗАСЕДАНИЕ СОВЕТА ДЕПУТАТОВ ГОРОДСКОГО 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ОКРУГА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ЛОТОШИНО МОСКОВСКОЙ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ОБЛАСТИ</a:t>
            </a:r>
          </a:p>
        </p:txBody>
      </p:sp>
      <p:pic>
        <p:nvPicPr>
          <p:cNvPr id="6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09943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1568624" y="217297"/>
            <a:ext cx="6768752" cy="1195479"/>
          </a:xfrm>
        </p:spPr>
        <p:txBody>
          <a:bodyPr anchor="t">
            <a:noAutofit/>
          </a:bodyPr>
          <a:lstStyle/>
          <a:p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ИНФОРМАЦИОННОЙ ОТКРЫТОСТИ</a:t>
            </a:r>
          </a:p>
        </p:txBody>
      </p:sp>
      <p:pic>
        <p:nvPicPr>
          <p:cNvPr id="7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1628800"/>
            <a:ext cx="9906000" cy="52292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76552" y="2119741"/>
            <a:ext cx="81414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/>
              <a:t>ИНФОРМАЦИЯ О ДЕЯТЕЛЬНОСТИ КСП РАЗМЕЩАЕТСЯ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000" b="1" dirty="0" smtClean="0"/>
              <a:t>на официальной странице КСП официального сайта сайте </a:t>
            </a:r>
            <a:r>
              <a:rPr lang="ru-RU" sz="3000" b="1" dirty="0"/>
              <a:t>городского округа </a:t>
            </a:r>
            <a:r>
              <a:rPr lang="ru-RU" sz="3000" b="1" dirty="0" smtClean="0"/>
              <a:t>Лотошино </a:t>
            </a:r>
            <a:r>
              <a:rPr lang="ru-RU" sz="3000" b="1" u="sng" dirty="0">
                <a:hlinkClick r:id="rId4"/>
              </a:rPr>
              <a:t>http</a:t>
            </a:r>
            <a:r>
              <a:rPr lang="ru-RU" sz="3000" b="1" u="sng" dirty="0" smtClean="0">
                <a:hlinkClick r:id="rId4"/>
              </a:rPr>
              <a:t>://лотошинье.рф</a:t>
            </a:r>
            <a:r>
              <a:rPr lang="ru-RU" sz="3000" b="1" dirty="0" smtClean="0"/>
              <a:t> </a:t>
            </a:r>
            <a:endParaRPr lang="ru-RU" sz="3000" b="1" dirty="0"/>
          </a:p>
          <a:p>
            <a:endParaRPr lang="ru-RU" sz="3000" b="1" dirty="0"/>
          </a:p>
          <a:p>
            <a:pPr marL="457200" indent="-457200">
              <a:buFont typeface="Arial" pitchFamily="34" charset="0"/>
              <a:buChar char="•"/>
            </a:pPr>
            <a:r>
              <a:rPr lang="ru-RU" sz="3000" b="1" dirty="0"/>
              <a:t>на портале Счетной палаты РФ </a:t>
            </a:r>
            <a:br>
              <a:rPr lang="ru-RU" sz="3000" b="1" dirty="0"/>
            </a:br>
            <a:r>
              <a:rPr lang="ru-RU" sz="3000" b="1" dirty="0"/>
              <a:t>и контрольно-счетных органов </a:t>
            </a:r>
            <a:r>
              <a:rPr lang="ru-RU" sz="3000" b="1" u="sng" dirty="0">
                <a:hlinkClick r:id="rId5"/>
              </a:rPr>
              <a:t>http://portalkso.ru</a:t>
            </a:r>
            <a:endParaRPr lang="ru-RU" sz="3000" b="1" dirty="0"/>
          </a:p>
        </p:txBody>
      </p:sp>
      <p:pic>
        <p:nvPicPr>
          <p:cNvPr id="9" name="Рисунок 2" descr="ГОСТ Герб Конгур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25779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ользователь\Downloads\unnamed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30522">
            <a:off x="3784727" y="1468330"/>
            <a:ext cx="5653347" cy="4937421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200472" y="4437112"/>
            <a:ext cx="5544616" cy="22085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+mj-lt"/>
              </a:rPr>
              <a:t>ПЛАН РАБОТЫ УТВЕРЖДЕН РАСПОРЯЖЕНИЕМ </a:t>
            </a:r>
            <a:br>
              <a:rPr lang="ru-RU" b="1" dirty="0">
                <a:latin typeface="+mj-lt"/>
              </a:rPr>
            </a:br>
            <a:r>
              <a:rPr lang="ru-RU" b="1" dirty="0">
                <a:latin typeface="+mj-lt"/>
              </a:rPr>
              <a:t>ОТ </a:t>
            </a:r>
            <a:r>
              <a:rPr lang="ru-RU" b="1" dirty="0" smtClean="0">
                <a:latin typeface="+mj-lt"/>
              </a:rPr>
              <a:t>31.12.2019 №01-05/03 </a:t>
            </a:r>
            <a:r>
              <a:rPr lang="ru-RU" b="1" dirty="0">
                <a:latin typeface="+mj-lt"/>
              </a:rPr>
              <a:t/>
            </a:r>
            <a:br>
              <a:rPr lang="ru-RU" b="1" dirty="0">
                <a:latin typeface="+mj-lt"/>
              </a:rPr>
            </a:br>
            <a:r>
              <a:rPr lang="ru-RU" b="1" dirty="0">
                <a:latin typeface="Segoe Script" pitchFamily="34" charset="0"/>
              </a:rPr>
              <a:t>(с изменениями)</a:t>
            </a: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568624" y="274638"/>
            <a:ext cx="6768752" cy="1143000"/>
          </a:xfrm>
        </p:spPr>
        <p:txBody>
          <a:bodyPr anchor="t">
            <a:noAutofit/>
          </a:bodyPr>
          <a:lstStyle/>
          <a:p>
            <a:pPr lvl="0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итоги деятельности КОНТРОЛЬНО-СЧЕТНОЙ ПАЛАТЫ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в 2020 году</a:t>
            </a:r>
          </a:p>
        </p:txBody>
      </p:sp>
      <p:pic>
        <p:nvPicPr>
          <p:cNvPr id="12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837245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Пользователь\Downloads\unnamed (1) -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90" y="3212976"/>
            <a:ext cx="3581395" cy="36450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06728" y="1700808"/>
            <a:ext cx="9177011" cy="46805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+mj-lt"/>
              </a:rPr>
              <a:t>Реализация 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Segoe Print" pitchFamily="2" charset="0"/>
              </a:rPr>
              <a:t>Плана работы</a:t>
            </a:r>
            <a:r>
              <a:rPr lang="ru-RU" sz="3600" b="1" dirty="0">
                <a:latin typeface="Segoe Print" pitchFamily="2" charset="0"/>
              </a:rPr>
              <a:t/>
            </a:r>
            <a:br>
              <a:rPr lang="ru-RU" sz="3600" b="1" dirty="0">
                <a:latin typeface="Segoe Print" pitchFamily="2" charset="0"/>
              </a:rPr>
            </a:br>
            <a:r>
              <a:rPr lang="ru-RU" sz="3600" b="1" dirty="0">
                <a:latin typeface="Segoe Print" pitchFamily="2" charset="0"/>
              </a:rPr>
              <a:t>  </a:t>
            </a:r>
            <a:r>
              <a:rPr lang="ru-RU" b="1" dirty="0">
                <a:latin typeface="+mj-lt"/>
              </a:rPr>
              <a:t>осуществлялась в условиях введения </a:t>
            </a:r>
            <a:br>
              <a:rPr lang="ru-RU" b="1" dirty="0">
                <a:latin typeface="+mj-lt"/>
              </a:rPr>
            </a:br>
            <a:r>
              <a:rPr lang="ru-RU" b="1" dirty="0">
                <a:latin typeface="+mj-lt"/>
              </a:rPr>
              <a:t>           на территории Московской области</a:t>
            </a:r>
            <a:br>
              <a:rPr lang="ru-RU" b="1" dirty="0">
                <a:latin typeface="+mj-lt"/>
              </a:rPr>
            </a:br>
            <a:r>
              <a:rPr lang="ru-RU" b="1" dirty="0">
                <a:latin typeface="+mj-lt"/>
              </a:rPr>
              <a:t>                    некоторых мер </a:t>
            </a:r>
            <a:br>
              <a:rPr lang="ru-RU" b="1" dirty="0">
                <a:latin typeface="+mj-lt"/>
              </a:rPr>
            </a:br>
            <a:r>
              <a:rPr lang="ru-RU" b="1" dirty="0">
                <a:latin typeface="+mj-lt"/>
              </a:rPr>
              <a:t>                           по предотвращению </a:t>
            </a:r>
            <a:br>
              <a:rPr lang="ru-RU" b="1" dirty="0">
                <a:latin typeface="+mj-lt"/>
              </a:rPr>
            </a:br>
            <a:r>
              <a:rPr lang="ru-RU" b="1" dirty="0">
                <a:latin typeface="+mj-lt"/>
              </a:rPr>
              <a:t>                                 распространения новой </a:t>
            </a:r>
            <a:br>
              <a:rPr lang="ru-RU" b="1" dirty="0">
                <a:latin typeface="+mj-lt"/>
              </a:rPr>
            </a:br>
            <a:r>
              <a:rPr lang="ru-RU" b="1" dirty="0">
                <a:latin typeface="+mj-lt"/>
              </a:rPr>
              <a:t>                                 коронавирусной  </a:t>
            </a:r>
            <a:br>
              <a:rPr lang="ru-RU" b="1" dirty="0">
                <a:latin typeface="+mj-lt"/>
              </a:rPr>
            </a:br>
            <a:r>
              <a:rPr lang="ru-RU" b="1" dirty="0">
                <a:latin typeface="+mj-lt"/>
              </a:rPr>
              <a:t>                                 инфекции</a:t>
            </a:r>
            <a:br>
              <a:rPr lang="ru-RU" b="1" dirty="0">
                <a:latin typeface="+mj-lt"/>
              </a:rPr>
            </a:br>
            <a:r>
              <a:rPr lang="ru-RU" b="1" dirty="0">
                <a:latin typeface="+mj-lt"/>
              </a:rPr>
              <a:t>                                                   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Segoe Script" pitchFamily="34" charset="0"/>
              </a:rPr>
              <a:t>(2019-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Segoe Script" pitchFamily="34" charset="0"/>
              </a:rPr>
              <a:t>nCoV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Segoe Script" pitchFamily="34" charset="0"/>
              </a:rPr>
              <a:t>)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Segoe Script" pitchFamily="34" charset="0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568624" y="274638"/>
            <a:ext cx="6768752" cy="1143000"/>
          </a:xfrm>
        </p:spPr>
        <p:txBody>
          <a:bodyPr anchor="t">
            <a:noAutofit/>
          </a:bodyPr>
          <a:lstStyle/>
          <a:p>
            <a:pPr lvl="0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итоги деятельности КОНТРОЛЬНО-СЧЕТНОЙ ПАЛАТЫ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9356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928664" y="131628"/>
            <a:ext cx="6120680" cy="1296144"/>
          </a:xfrm>
        </p:spPr>
        <p:txBody>
          <a:bodyPr anchor="t">
            <a:noAutofit/>
          </a:bodyPr>
          <a:lstStyle/>
          <a:p>
            <a:pPr lvl="0"/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Проведено 20 экспертиз, контрольных и экспертно-аналитических мероприятий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94072722"/>
              </p:ext>
            </p:extLst>
          </p:nvPr>
        </p:nvGraphicFramePr>
        <p:xfrm>
          <a:off x="0" y="1928802"/>
          <a:ext cx="9917864" cy="495404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7934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2038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2055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85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  <a:ea typeface="+mn-ea"/>
                        </a:rPr>
                        <a:t>№п/п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Наименование мероприятий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Итого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92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+mj-lt"/>
                        </a:rPr>
                        <a:t>1.</a:t>
                      </a:r>
                      <a:endParaRPr lang="ru-RU" sz="17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+mj-lt"/>
                        </a:rPr>
                        <a:t>Экспертно-аналитические мероприятия, всего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в том числе: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</a:rPr>
                        <a:t>7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492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+mj-lt"/>
                        </a:rPr>
                        <a:t>1.1</a:t>
                      </a:r>
                      <a:endParaRPr lang="ru-RU" sz="17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внешняя проверка годового отчета об исполнении бюджета </a:t>
                      </a:r>
                      <a:r>
                        <a:rPr lang="ru-RU" sz="1700" dirty="0" smtClean="0">
                          <a:effectLst/>
                          <a:latin typeface="+mj-lt"/>
                        </a:rPr>
                        <a:t>Лотошинского муниципального района (поселений) за </a:t>
                      </a:r>
                      <a:r>
                        <a:rPr lang="ru-RU" sz="1700" dirty="0">
                          <a:effectLst/>
                          <a:latin typeface="+mj-lt"/>
                        </a:rPr>
                        <a:t>2019 год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</a:rPr>
                        <a:t>4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492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+mj-lt"/>
                        </a:rPr>
                        <a:t>1.2</a:t>
                      </a:r>
                      <a:endParaRPr lang="ru-RU" sz="17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мониторинг о ходе исполнения бюджета городского </a:t>
                      </a:r>
                      <a:r>
                        <a:rPr lang="ru-RU" sz="1700" dirty="0" smtClean="0">
                          <a:effectLst/>
                          <a:latin typeface="+mj-lt"/>
                        </a:rPr>
                        <a:t>Лотошино за </a:t>
                      </a:r>
                      <a:r>
                        <a:rPr lang="ru-RU" sz="1700" dirty="0">
                          <a:effectLst/>
                          <a:latin typeface="+mj-lt"/>
                        </a:rPr>
                        <a:t>1 квартал, 6 месяцев и 9 месяцев 2020 года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>
                          <a:effectLst/>
                          <a:latin typeface="+mj-lt"/>
                        </a:rPr>
                        <a:t>3</a:t>
                      </a:r>
                      <a:endParaRPr lang="ru-RU" sz="170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492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+mj-lt"/>
                        </a:rPr>
                        <a:t>2.</a:t>
                      </a:r>
                      <a:endParaRPr lang="ru-RU" sz="17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+mj-lt"/>
                        </a:rPr>
                        <a:t>Экспертизы, всего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в том числе: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</a:rPr>
                        <a:t>21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8238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+mj-lt"/>
                        </a:rPr>
                        <a:t>2.1</a:t>
                      </a:r>
                      <a:endParaRPr lang="ru-RU" sz="17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проекты решений Совета депутатов о внесении изменений в бюджет городского округа </a:t>
                      </a:r>
                      <a:r>
                        <a:rPr lang="ru-RU" sz="1700" dirty="0" smtClean="0">
                          <a:effectLst/>
                          <a:latin typeface="+mj-lt"/>
                        </a:rPr>
                        <a:t>Лотошино </a:t>
                      </a:r>
                      <a:r>
                        <a:rPr lang="ru-RU" sz="1700" dirty="0">
                          <a:effectLst/>
                          <a:latin typeface="+mj-lt"/>
                        </a:rPr>
                        <a:t>на 2020 год и на плановый период 2021 и 2022 годов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</a:rPr>
                        <a:t>6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492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+mj-lt"/>
                        </a:rPr>
                        <a:t>2.2</a:t>
                      </a:r>
                      <a:endParaRPr lang="ru-RU" sz="17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проект бюджета городского округа </a:t>
                      </a:r>
                      <a:r>
                        <a:rPr lang="ru-RU" sz="1700" dirty="0" smtClean="0">
                          <a:effectLst/>
                          <a:latin typeface="+mj-lt"/>
                        </a:rPr>
                        <a:t>Лотошино </a:t>
                      </a:r>
                      <a:r>
                        <a:rPr lang="ru-RU" sz="1700" dirty="0">
                          <a:effectLst/>
                          <a:latin typeface="+mj-lt"/>
                        </a:rPr>
                        <a:t>на 2021 год и на плановый период 2022 и 2023 годов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1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492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+mj-lt"/>
                        </a:rPr>
                        <a:t>3.</a:t>
                      </a:r>
                      <a:endParaRPr lang="ru-RU" sz="17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+mj-lt"/>
                        </a:rPr>
                        <a:t>Контрольные мероприятия, всего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в том числе: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  <a:ea typeface="Times New Roman"/>
                        </a:rPr>
                        <a:t>6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746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+mj-lt"/>
                        </a:rPr>
                        <a:t>3.1</a:t>
                      </a:r>
                      <a:endParaRPr lang="ru-RU" sz="17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в соответствии с планом работы 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</a:rPr>
                        <a:t>6</a:t>
                      </a:r>
                      <a:endParaRPr lang="ru-RU" sz="1700" dirty="0">
                        <a:effectLst/>
                        <a:latin typeface="+mj-lt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746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 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Всего: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  <a:ea typeface="Times New Roman"/>
                        </a:rPr>
                        <a:t>28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8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945796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ownloads\картинки\Новая папка\0007842949K-1920x12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118" y="2348880"/>
            <a:ext cx="6761565" cy="450912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344488" y="2780928"/>
            <a:ext cx="8440892" cy="3888432"/>
          </a:xfrm>
        </p:spPr>
        <p:txBody>
          <a:bodyPr>
            <a:no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Общий объем проверенных средств составил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226,5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млн. рублей;</a:t>
            </a:r>
          </a:p>
          <a:p>
            <a:pPr marL="0" indent="0">
              <a:buNone/>
            </a:pP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Выявлено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112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нарушений;</a:t>
            </a:r>
          </a:p>
          <a:p>
            <a:pPr marL="0" indent="0">
              <a:buNone/>
            </a:pP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Объем нарушений составил 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65,7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млн. рублей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568624" y="264222"/>
            <a:ext cx="6768752" cy="1143000"/>
          </a:xfrm>
        </p:spPr>
        <p:txBody>
          <a:bodyPr anchor="t">
            <a:noAutofit/>
          </a:bodyPr>
          <a:lstStyle/>
          <a:p>
            <a:pPr lvl="0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ИТОГИ ДЕЯТЕЛЬНОСТИ КОНТРОЛЬНО-СЧЕТНОЙ ПАЛАТЫ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в 2020 году</a:t>
            </a:r>
          </a:p>
        </p:txBody>
      </p:sp>
      <p:pic>
        <p:nvPicPr>
          <p:cNvPr id="11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787851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568624" y="264222"/>
            <a:ext cx="6768752" cy="1364578"/>
          </a:xfrm>
        </p:spPr>
        <p:txBody>
          <a:bodyPr anchor="t">
            <a:noAutofit/>
          </a:bodyPr>
          <a:lstStyle/>
          <a:p>
            <a:pPr lvl="0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ИТОГИ ДЕЯТЕЛЬНОСТИ КОНТРОЛЬНО-СЧЕТНОЙ ПАЛАТЫ </a:t>
            </a:r>
            <a:b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в 2020 году</a:t>
            </a:r>
          </a:p>
        </p:txBody>
      </p:sp>
      <p:pic>
        <p:nvPicPr>
          <p:cNvPr id="11" name="Picture 2" descr="C:\Users\Пользователь\Downloads\8tmyAvh6AjDT88BuR792cXJzocHL8AWcqvnwZqw0kT5fnbrZeAQb4ptoejoEdXJVHXcIaSplZgT7m7NxslzqTx4NSXqFc8J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217297"/>
            <a:ext cx="999121" cy="12452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6196837"/>
              </p:ext>
            </p:extLst>
          </p:nvPr>
        </p:nvGraphicFramePr>
        <p:xfrm>
          <a:off x="0" y="1844824"/>
          <a:ext cx="9906000" cy="47138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457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203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3987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1331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Нарушения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Удельный вес (%)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31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300" b="1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      При формировании и исполнении бюджетов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25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      количество (ед.)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41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22,7%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16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      сумма (млн. рублей)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14,9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70970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300" b="1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      Ведения бухгалтерского учета, составления и представления бухгалтерской отчетности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794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      количество (ед.)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21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46,1%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16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      сумма (млн. рублей)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30,3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79439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300" b="1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      При осуществлении государственных (муниципальных) закупок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4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      количество (ед.)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36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 </a:t>
                      </a:r>
                      <a:r>
                        <a:rPr lang="ru-RU" sz="1300" b="1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2,0%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116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      сумма (млн. рублей)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1,3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62502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300" b="1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      Законодательства в сфере управления муниципальной собственностью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625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      количество (ед.)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10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18,1%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116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      сумма (млн. рублей)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11,9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6827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300" b="1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      Неэффективное использование бюджетных средств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201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      количество (ед.)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4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11,1%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116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      сумма (млн. рублей)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</a:rPr>
                        <a:t>7,3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70970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300" b="1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      ВСЕГО с учетом неэффективного использования бюджетных средств и прочих видов нарушений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625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      количество (ед.)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112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1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100%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2201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       сумма (млн. рублей)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</a:rPr>
                        <a:t>65,7</a:t>
                      </a:r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3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8082" marR="8082" marT="8082" marB="0" anchor="ctr"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</a:tbl>
          </a:graphicData>
        </a:graphic>
      </p:graphicFrame>
      <p:pic>
        <p:nvPicPr>
          <p:cNvPr id="6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810356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тчет2019">
      <a:dk1>
        <a:srgbClr val="000000"/>
      </a:dk1>
      <a:lt1>
        <a:srgbClr val="FFFFFF"/>
      </a:lt1>
      <a:dk2>
        <a:srgbClr val="BCBDC1"/>
      </a:dk2>
      <a:lt2>
        <a:srgbClr val="FFFFFF"/>
      </a:lt2>
      <a:accent1>
        <a:srgbClr val="C00000"/>
      </a:accent1>
      <a:accent2>
        <a:srgbClr val="EF3624"/>
      </a:accent2>
      <a:accent3>
        <a:srgbClr val="2D4E9F"/>
      </a:accent3>
      <a:accent4>
        <a:srgbClr val="0574B9"/>
      </a:accent4>
      <a:accent5>
        <a:srgbClr val="4BACC6"/>
      </a:accent5>
      <a:accent6>
        <a:srgbClr val="16A1DC"/>
      </a:accent6>
      <a:hlink>
        <a:srgbClr val="0000FF"/>
      </a:hlink>
      <a:folHlink>
        <a:srgbClr val="800080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2691</TotalTime>
  <Words>1042</Words>
  <Application>Microsoft Office PowerPoint</Application>
  <PresentationFormat>Лист A4 (210x297 мм)</PresentationFormat>
  <Paragraphs>239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ОТЧЕТ О ДЕЯТЕЛЬНОСТИ КОНТРОЛЬНО-СЧЕТНОЙ ПАЛАТЫ ГОРОДСКОГО  ОКРУГА  ЛОТОШИНО МОСКОВСКОЙ ОБЛАСТИ  ЗА 2020 ГОД</vt:lpstr>
      <vt:lpstr>Отчет о деятельности КСП подготовлен на основании</vt:lpstr>
      <vt:lpstr>ОСНОВНЫЕ ПОЛНОМОЧИЯ КОНТРОЛЬНО-СЧЕТНОЙ ПАЛАТЫ</vt:lpstr>
      <vt:lpstr>ПРИНЦИП ИНФОРМАЦИОННОЙ ОТКРЫТОСТИ</vt:lpstr>
      <vt:lpstr>Основные итоги деятельности КОНТРОЛЬНО-СЧЕТНОЙ ПАЛАТЫ в 2020 году</vt:lpstr>
      <vt:lpstr>Основные итоги деятельности КОНТРОЛЬНО-СЧЕТНОЙ ПАЛАТЫ </vt:lpstr>
      <vt:lpstr>Проведено 20 экспертиз, контрольных и экспертно-аналитических мероприятий</vt:lpstr>
      <vt:lpstr>ОСНОВНЫЕ ИТОГИ ДЕЯТЕЛЬНОСТИ КОНТРОЛЬНО-СЧЕТНОЙ ПАЛАТЫ  в 2020 году</vt:lpstr>
      <vt:lpstr>ОСНОВНЫЕ ИТОГИ ДЕЯТЕЛЬНОСТИ КОНТРОЛЬНО-СЧЕТНОЙ ПАЛАТЫ  в 2020 году</vt:lpstr>
      <vt:lpstr>ОСНОВНЫЕ ИТОГИ ДЕЯТЕЛЬНОСТИ КОНТРОЛЬНО-СЧЕТНОЙ ПАЛАТЫ  в 2020 году</vt:lpstr>
      <vt:lpstr>ОСНОВНЫЕ ИТОГИ ДЕЯТЕЛЬНОСТИ КОНТРОЛЬНО-СЧЕТНОЙ ПАЛАТЫ  в 2020 году</vt:lpstr>
      <vt:lpstr>ОСНОВНЫЕ ИТОГИ ДЕЯТЕЛЬНОСТИ КОНТРОЛЬНО-СЧЕТНОЙ ПАЛАТЫ  в 2020 году</vt:lpstr>
      <vt:lpstr>ОСНОВНЫЕ ИТОГИ ДЕЯТЕЛЬНОСТИ КОНТРОЛЬНО-СЧЕТНОЙ ПАЛАТЫ  в 2020 году</vt:lpstr>
      <vt:lpstr>Слайд 14</vt:lpstr>
      <vt:lpstr>ОСНОВНЫЕ ИТОГИ ДЕЯТЕЛЬНОСТИ КОНТРОЛЬНО-СЧЕТНОЙ ПАЛАТЫ  в 2020 году</vt:lpstr>
      <vt:lpstr>КОНТРОЛЬНАЯ ДЕЯТЕЛЬНОСТЬ</vt:lpstr>
      <vt:lpstr>КОНТРОЛЬНАЯ ДЕЯТЕЛЬНОСТЬ</vt:lpstr>
      <vt:lpstr>КОНТРОЛЬНАЯ ДЕЯТЕЛЬНОСТЬ</vt:lpstr>
      <vt:lpstr>КОНТРОЛЬНАЯ ДЕЯТЕЛЬНОСТЬ</vt:lpstr>
      <vt:lpstr>КОНТРОЛЬНАЯ ДЕЯТЕЛЬНОСТЬ</vt:lpstr>
      <vt:lpstr>ЭКСПЕРТНО-АНАЛИТИЧЕСКАЯ ДЕЯТЕЛЬНОСТЬ</vt:lpstr>
      <vt:lpstr>ЭКСПЕРТНО-АНАЛИТИЧЕСКАЯ ДЕЯТЕЛЬНОСТЬ</vt:lpstr>
      <vt:lpstr>ВЗАИМОДЕЙСТВИЕ</vt:lpstr>
      <vt:lpstr>ВЗАИМОДЕЙСТВИЕ</vt:lpstr>
      <vt:lpstr>ОБЕСПЕЧЕНИЕ ДЕЯТЕЛЬНОСТИ</vt:lpstr>
      <vt:lpstr>ОБЕСПЕЧЕНИЕ ДЕЯТЕЛЬНОСТИ</vt:lpstr>
      <vt:lpstr>ОБЕСПЕЧЕНИЕ ДЕЯТЕЛЬНОСТИ</vt:lpstr>
      <vt:lpstr>МЕТОДОЛОГИЧЕСКОЕ ОБЕСПЕЧЕНИЕ</vt:lpstr>
      <vt:lpstr>МЕТОДОЛОГИЧЕСКОЕ ОБЕСПЕЧЕНИЕ</vt:lpstr>
      <vt:lpstr>ОБЕСПЕЧЕНИЕ ГЛАСНОСТИ</vt:lpstr>
      <vt:lpstr>ОБЕСПЕЧЕНИЕ ГЛАСНОСТИ</vt:lpstr>
      <vt:lpstr>ОБЕСПЕЧЕНИЕ ГЛАСНОСТИ</vt:lpstr>
      <vt:lpstr>ЗАКЛЮЧИТЕЛЬНЫЕ ПОЛОЖЕНИЯ</vt:lpstr>
      <vt:lpstr>ЗАКЛЮЧИТЕЛЬНЫЕ ПОЛОЖЕНИЯ</vt:lpstr>
      <vt:lpstr>ПРИОРИТЕТНЫЕ НАПРАВЛЕНИЯ ДЕЯТЕЛЬНОСТИ КСП НА 2021 ГОД</vt:lpstr>
      <vt:lpstr>ЗАСЕДАНИЕ СОВЕТА ДЕПУТАТОВ ГОРОДСКОГО ОКРУГА ЛОТОШИНО МОСКОВСКОЙ ОБЛАСТИ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Косенков Антон Игоревич</dc:creator>
  <cp:lastModifiedBy>Фролова С.Ю.</cp:lastModifiedBy>
  <cp:revision>408</cp:revision>
  <dcterms:created xsi:type="dcterms:W3CDTF">2019-01-25T12:21:46Z</dcterms:created>
  <dcterms:modified xsi:type="dcterms:W3CDTF">2021-04-06T08:40:01Z</dcterms:modified>
</cp:coreProperties>
</file>